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8"/>
  </p:notesMasterIdLst>
  <p:sldIdLst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3CBF-6919-42B3-959E-F0C5E7EC8D68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A2CE-F796-4A63-A3CC-10821BA06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4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C6919-729C-B746-8AD1-0191031B9B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4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48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73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21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25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62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08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65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02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55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7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82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408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692" y="244475"/>
            <a:ext cx="8299772" cy="838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59" y="1773238"/>
            <a:ext cx="7920881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440" y="6525344"/>
            <a:ext cx="576064" cy="29862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08989-7BDB-49BB-B854-C5C67F64314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40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82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2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59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59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74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7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8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South Gas Regional </a:t>
            </a:r>
            <a:r>
              <a:rPr lang="en-GB" kern="0" dirty="0" smtClean="0"/>
              <a:t>Initiative</a:t>
            </a:r>
            <a:endParaRPr lang="en-GB" kern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46</a:t>
            </a:r>
            <a:r>
              <a:rPr lang="en-GB" kern="0" baseline="30000" dirty="0"/>
              <a:t>th</a:t>
            </a:r>
            <a:r>
              <a:rPr lang="en-GB" kern="0" dirty="0"/>
              <a:t> IG Meeting </a:t>
            </a:r>
            <a:r>
              <a:rPr lang="en-GB" kern="0" dirty="0">
                <a:solidFill>
                  <a:srgbClr val="264D74"/>
                </a:solidFill>
              </a:rPr>
              <a:t/>
            </a:r>
            <a:br>
              <a:rPr lang="en-GB" kern="0" dirty="0">
                <a:solidFill>
                  <a:srgbClr val="264D74"/>
                </a:solidFill>
              </a:rPr>
            </a:br>
            <a:r>
              <a:rPr lang="en-US" kern="0" dirty="0"/>
              <a:t>C</a:t>
            </a:r>
            <a:r>
              <a:rPr lang="en-US" kern="0" dirty="0" smtClean="0"/>
              <a:t>reation </a:t>
            </a:r>
            <a:r>
              <a:rPr lang="en-US" kern="0" dirty="0"/>
              <a:t>of a single gas market area in France on 1st November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lvl="0" defTabSz="457200">
              <a:lnSpc>
                <a:spcPct val="250000"/>
              </a:lnSpc>
            </a:pPr>
            <a:r>
              <a:rPr lang="fr-FR" dirty="0"/>
              <a:t>11th April 2018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Espace réservé du text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Remaining</a:t>
            </a:r>
            <a:r>
              <a:rPr lang="fr-FR" dirty="0" smtClean="0"/>
              <a:t>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merger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68170"/>
          <a:stretch/>
        </p:blipFill>
        <p:spPr bwMode="auto">
          <a:xfrm>
            <a:off x="457200" y="764704"/>
            <a:ext cx="2682845" cy="24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4" t="1371"/>
          <a:stretch/>
        </p:blipFill>
        <p:spPr bwMode="auto">
          <a:xfrm>
            <a:off x="5004048" y="769318"/>
            <a:ext cx="2678374" cy="24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797" y="3119821"/>
            <a:ext cx="7405571" cy="36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8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452328"/>
              </p:ext>
            </p:extLst>
          </p:nvPr>
        </p:nvGraphicFramePr>
        <p:xfrm>
          <a:off x="457200" y="1988840"/>
          <a:ext cx="8229599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061">
                  <a:extLst>
                    <a:ext uri="{9D8B030D-6E8A-4147-A177-3AD203B41FA5}">
                      <a16:colId xmlns:a16="http://schemas.microsoft.com/office/drawing/2014/main" val="1651517966"/>
                    </a:ext>
                  </a:extLst>
                </a:gridCol>
                <a:gridCol w="2664603">
                  <a:extLst>
                    <a:ext uri="{9D8B030D-6E8A-4147-A177-3AD203B41FA5}">
                      <a16:colId xmlns:a16="http://schemas.microsoft.com/office/drawing/2014/main" val="3942743209"/>
                    </a:ext>
                  </a:extLst>
                </a:gridCol>
                <a:gridCol w="1574499">
                  <a:extLst>
                    <a:ext uri="{9D8B030D-6E8A-4147-A177-3AD203B41FA5}">
                      <a16:colId xmlns:a16="http://schemas.microsoft.com/office/drawing/2014/main" val="2488563230"/>
                    </a:ext>
                  </a:extLst>
                </a:gridCol>
                <a:gridCol w="1210562">
                  <a:extLst>
                    <a:ext uri="{9D8B030D-6E8A-4147-A177-3AD203B41FA5}">
                      <a16:colId xmlns:a16="http://schemas.microsoft.com/office/drawing/2014/main" val="2686305401"/>
                    </a:ext>
                  </a:extLst>
                </a:gridCol>
                <a:gridCol w="1331874">
                  <a:extLst>
                    <a:ext uri="{9D8B030D-6E8A-4147-A177-3AD203B41FA5}">
                      <a16:colId xmlns:a16="http://schemas.microsoft.com/office/drawing/2014/main" val="2840142068"/>
                    </a:ext>
                  </a:extLst>
                </a:gridCol>
              </a:tblGrid>
              <a:tr h="2933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NS1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NS2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NS3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NS4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329179"/>
                  </a:ext>
                </a:extLst>
              </a:tr>
              <a:tr h="18747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</a:rPr>
                        <a:t>In the event of daily constraints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Implementation, if possible, of inter-operator mechanisms, particularly with Fluxys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Interruption of interruptible capacities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Non-trading of available firm capacities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Locational spread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Interruption of interruptible capacities</a:t>
                      </a:r>
                      <a:endParaRPr lang="fr-FR" sz="16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Non-trading of available firm capacities</a:t>
                      </a:r>
                      <a:endParaRPr lang="fr-FR" sz="16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Locational spread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254325"/>
                  </a:ext>
                </a:extLst>
              </a:tr>
              <a:tr h="4962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In the event of the mechanisms failing</a:t>
                      </a:r>
                      <a:endParaRPr lang="fr-FR" sz="1050" b="1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Mutualised restriction</a:t>
                      </a:r>
                      <a:endParaRPr lang="fr-FR" sz="1050" b="1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0897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Invernal</a:t>
            </a:r>
            <a:r>
              <a:rPr lang="fr-FR" dirty="0" smtClean="0"/>
              <a:t> CONGESTION </a:t>
            </a:r>
            <a:r>
              <a:rPr lang="fr-FR" dirty="0"/>
              <a:t>REMOVAL MECHANISMS</a:t>
            </a:r>
          </a:p>
        </p:txBody>
      </p:sp>
    </p:spTree>
    <p:extLst>
      <p:ext uri="{BB962C8B-B14F-4D97-AF65-F5344CB8AC3E}">
        <p14:creationId xmlns:p14="http://schemas.microsoft.com/office/powerpoint/2010/main" val="29225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43959"/>
          </a:xfrm>
        </p:spPr>
        <p:txBody>
          <a:bodyPr>
            <a:normAutofit/>
          </a:bodyPr>
          <a:lstStyle/>
          <a:p>
            <a:r>
              <a:rPr lang="fr-FR" dirty="0" err="1" smtClean="0"/>
              <a:t>Locational</a:t>
            </a:r>
            <a:r>
              <a:rPr lang="fr-FR" dirty="0" smtClean="0"/>
              <a:t> spread: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334" y="783157"/>
            <a:ext cx="8542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The TSOs issue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a public tendering procedure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day-ahead or within-day). The selected shippers have to change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their nominations within a limited time (H+3)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to ensure the expected gas flow at the specified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network point.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</a:p>
          <a:p>
            <a:pPr marL="177800" lvl="0" indent="-177800" defTabSz="457200">
              <a:buClr>
                <a:srgbClr val="009AAA"/>
              </a:buClr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The shippers will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submit their bids on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Powenext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platform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. The TSOs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will select </a:t>
            </a:r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most </a:t>
            </a:r>
            <a:r>
              <a:rPr lang="en-US" sz="1400" dirty="0">
                <a:solidFill>
                  <a:prstClr val="black"/>
                </a:solidFill>
              </a:rPr>
              <a:t>economically </a:t>
            </a:r>
            <a:r>
              <a:rPr lang="en-US" sz="1400" dirty="0" smtClean="0">
                <a:solidFill>
                  <a:prstClr val="black"/>
                </a:solidFill>
              </a:rPr>
              <a:t>advantageous bids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with no knowledge of the bidders’ identity.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547656" y="2455272"/>
            <a:ext cx="212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Taisnières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and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Dunkrik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Freeform 106"/>
          <p:cNvSpPr>
            <a:spLocks noChangeAspect="1"/>
          </p:cNvSpPr>
          <p:nvPr/>
        </p:nvSpPr>
        <p:spPr bwMode="auto">
          <a:xfrm>
            <a:off x="1347577" y="2927780"/>
            <a:ext cx="2063203" cy="2063298"/>
          </a:xfrm>
          <a:custGeom>
            <a:avLst/>
            <a:gdLst/>
            <a:ahLst/>
            <a:cxnLst>
              <a:cxn ang="0">
                <a:pos x="1303" y="28"/>
              </a:cxn>
              <a:cxn ang="0">
                <a:pos x="1044" y="308"/>
              </a:cxn>
              <a:cxn ang="0">
                <a:pos x="920" y="436"/>
              </a:cxn>
              <a:cxn ang="0">
                <a:pos x="728" y="380"/>
              </a:cxn>
              <a:cxn ang="0">
                <a:pos x="588" y="344"/>
              </a:cxn>
              <a:cxn ang="0">
                <a:pos x="560" y="584"/>
              </a:cxn>
              <a:cxn ang="0">
                <a:pos x="164" y="508"/>
              </a:cxn>
              <a:cxn ang="0">
                <a:pos x="60" y="584"/>
              </a:cxn>
              <a:cxn ang="0">
                <a:pos x="12" y="680"/>
              </a:cxn>
              <a:cxn ang="0">
                <a:pos x="100" y="720"/>
              </a:cxn>
              <a:cxn ang="0">
                <a:pos x="284" y="872"/>
              </a:cxn>
              <a:cxn ang="0">
                <a:pos x="404" y="948"/>
              </a:cxn>
              <a:cxn ang="0">
                <a:pos x="412" y="1032"/>
              </a:cxn>
              <a:cxn ang="0">
                <a:pos x="500" y="1204"/>
              </a:cxn>
              <a:cxn ang="0">
                <a:pos x="608" y="1315"/>
              </a:cxn>
              <a:cxn ang="0">
                <a:pos x="644" y="1559"/>
              </a:cxn>
              <a:cxn ang="0">
                <a:pos x="620" y="1607"/>
              </a:cxn>
              <a:cxn ang="0">
                <a:pos x="504" y="1651"/>
              </a:cxn>
              <a:cxn ang="0">
                <a:pos x="444" y="1919"/>
              </a:cxn>
              <a:cxn ang="0">
                <a:pos x="381" y="2100"/>
              </a:cxn>
              <a:cxn ang="0">
                <a:pos x="528" y="2251"/>
              </a:cxn>
              <a:cxn ang="0">
                <a:pos x="788" y="2383"/>
              </a:cxn>
              <a:cxn ang="0">
                <a:pos x="988" y="2407"/>
              </a:cxn>
              <a:cxn ang="0">
                <a:pos x="1196" y="2502"/>
              </a:cxn>
              <a:cxn ang="0">
                <a:pos x="1347" y="2335"/>
              </a:cxn>
              <a:cxn ang="0">
                <a:pos x="1779" y="2283"/>
              </a:cxn>
              <a:cxn ang="0">
                <a:pos x="2155" y="2299"/>
              </a:cxn>
              <a:cxn ang="0">
                <a:pos x="2311" y="2183"/>
              </a:cxn>
              <a:cxn ang="0">
                <a:pos x="2243" y="2071"/>
              </a:cxn>
              <a:cxn ang="0">
                <a:pos x="2167" y="1855"/>
              </a:cxn>
              <a:cxn ang="0">
                <a:pos x="2243" y="1733"/>
              </a:cxn>
              <a:cxn ang="0">
                <a:pos x="2211" y="1581"/>
              </a:cxn>
              <a:cxn ang="0">
                <a:pos x="2215" y="1543"/>
              </a:cxn>
              <a:cxn ang="0">
                <a:pos x="2075" y="1439"/>
              </a:cxn>
              <a:cxn ang="0">
                <a:pos x="2071" y="1339"/>
              </a:cxn>
              <a:cxn ang="0">
                <a:pos x="2219" y="1156"/>
              </a:cxn>
              <a:cxn ang="0">
                <a:pos x="2363" y="1082"/>
              </a:cxn>
              <a:cxn ang="0">
                <a:pos x="2418" y="758"/>
              </a:cxn>
              <a:cxn ang="0">
                <a:pos x="2307" y="608"/>
              </a:cxn>
              <a:cxn ang="0">
                <a:pos x="2123" y="512"/>
              </a:cxn>
              <a:cxn ang="0">
                <a:pos x="1947" y="452"/>
              </a:cxn>
              <a:cxn ang="0">
                <a:pos x="1862" y="299"/>
              </a:cxn>
              <a:cxn ang="0">
                <a:pos x="1665" y="234"/>
              </a:cxn>
              <a:cxn ang="0">
                <a:pos x="1519" y="100"/>
              </a:cxn>
            </a:cxnLst>
            <a:rect l="0" t="0" r="r" b="b"/>
            <a:pathLst>
              <a:path w="2501" h="2523">
                <a:moveTo>
                  <a:pt x="1484" y="0"/>
                </a:moveTo>
                <a:cubicBezTo>
                  <a:pt x="1448" y="4"/>
                  <a:pt x="1407" y="8"/>
                  <a:pt x="1371" y="12"/>
                </a:cubicBezTo>
                <a:cubicBezTo>
                  <a:pt x="1347" y="16"/>
                  <a:pt x="1303" y="28"/>
                  <a:pt x="1303" y="28"/>
                </a:cubicBezTo>
                <a:cubicBezTo>
                  <a:pt x="1299" y="68"/>
                  <a:pt x="1307" y="108"/>
                  <a:pt x="1283" y="140"/>
                </a:cubicBezTo>
                <a:cubicBezTo>
                  <a:pt x="1275" y="168"/>
                  <a:pt x="1275" y="200"/>
                  <a:pt x="1259" y="224"/>
                </a:cubicBezTo>
                <a:cubicBezTo>
                  <a:pt x="1244" y="296"/>
                  <a:pt x="1100" y="300"/>
                  <a:pt x="1044" y="308"/>
                </a:cubicBezTo>
                <a:cubicBezTo>
                  <a:pt x="1016" y="320"/>
                  <a:pt x="980" y="340"/>
                  <a:pt x="968" y="372"/>
                </a:cubicBezTo>
                <a:cubicBezTo>
                  <a:pt x="972" y="392"/>
                  <a:pt x="976" y="400"/>
                  <a:pt x="992" y="416"/>
                </a:cubicBezTo>
                <a:cubicBezTo>
                  <a:pt x="988" y="436"/>
                  <a:pt x="944" y="432"/>
                  <a:pt x="920" y="436"/>
                </a:cubicBezTo>
                <a:cubicBezTo>
                  <a:pt x="792" y="428"/>
                  <a:pt x="880" y="448"/>
                  <a:pt x="816" y="428"/>
                </a:cubicBezTo>
                <a:cubicBezTo>
                  <a:pt x="796" y="424"/>
                  <a:pt x="756" y="412"/>
                  <a:pt x="756" y="412"/>
                </a:cubicBezTo>
                <a:cubicBezTo>
                  <a:pt x="740" y="404"/>
                  <a:pt x="740" y="392"/>
                  <a:pt x="728" y="380"/>
                </a:cubicBezTo>
                <a:cubicBezTo>
                  <a:pt x="720" y="348"/>
                  <a:pt x="716" y="292"/>
                  <a:pt x="680" y="284"/>
                </a:cubicBezTo>
                <a:cubicBezTo>
                  <a:pt x="664" y="284"/>
                  <a:pt x="644" y="280"/>
                  <a:pt x="628" y="288"/>
                </a:cubicBezTo>
                <a:cubicBezTo>
                  <a:pt x="612" y="296"/>
                  <a:pt x="604" y="332"/>
                  <a:pt x="588" y="344"/>
                </a:cubicBezTo>
                <a:cubicBezTo>
                  <a:pt x="584" y="360"/>
                  <a:pt x="584" y="368"/>
                  <a:pt x="600" y="372"/>
                </a:cubicBezTo>
                <a:cubicBezTo>
                  <a:pt x="608" y="428"/>
                  <a:pt x="624" y="484"/>
                  <a:pt x="632" y="540"/>
                </a:cubicBezTo>
                <a:cubicBezTo>
                  <a:pt x="652" y="620"/>
                  <a:pt x="624" y="604"/>
                  <a:pt x="560" y="584"/>
                </a:cubicBezTo>
                <a:cubicBezTo>
                  <a:pt x="508" y="588"/>
                  <a:pt x="460" y="588"/>
                  <a:pt x="412" y="576"/>
                </a:cubicBezTo>
                <a:cubicBezTo>
                  <a:pt x="404" y="564"/>
                  <a:pt x="352" y="492"/>
                  <a:pt x="344" y="488"/>
                </a:cubicBezTo>
                <a:cubicBezTo>
                  <a:pt x="300" y="444"/>
                  <a:pt x="220" y="504"/>
                  <a:pt x="164" y="508"/>
                </a:cubicBezTo>
                <a:cubicBezTo>
                  <a:pt x="112" y="512"/>
                  <a:pt x="60" y="512"/>
                  <a:pt x="8" y="512"/>
                </a:cubicBezTo>
                <a:cubicBezTo>
                  <a:pt x="12" y="528"/>
                  <a:pt x="20" y="568"/>
                  <a:pt x="36" y="576"/>
                </a:cubicBezTo>
                <a:cubicBezTo>
                  <a:pt x="44" y="580"/>
                  <a:pt x="60" y="584"/>
                  <a:pt x="60" y="584"/>
                </a:cubicBezTo>
                <a:cubicBezTo>
                  <a:pt x="68" y="592"/>
                  <a:pt x="68" y="612"/>
                  <a:pt x="56" y="620"/>
                </a:cubicBezTo>
                <a:cubicBezTo>
                  <a:pt x="48" y="624"/>
                  <a:pt x="32" y="628"/>
                  <a:pt x="32" y="628"/>
                </a:cubicBezTo>
                <a:cubicBezTo>
                  <a:pt x="20" y="656"/>
                  <a:pt x="24" y="640"/>
                  <a:pt x="12" y="680"/>
                </a:cubicBezTo>
                <a:cubicBezTo>
                  <a:pt x="8" y="688"/>
                  <a:pt x="4" y="704"/>
                  <a:pt x="4" y="704"/>
                </a:cubicBezTo>
                <a:cubicBezTo>
                  <a:pt x="8" y="716"/>
                  <a:pt x="0" y="732"/>
                  <a:pt x="20" y="732"/>
                </a:cubicBezTo>
                <a:cubicBezTo>
                  <a:pt x="36" y="732"/>
                  <a:pt x="100" y="720"/>
                  <a:pt x="100" y="720"/>
                </a:cubicBezTo>
                <a:cubicBezTo>
                  <a:pt x="136" y="728"/>
                  <a:pt x="124" y="760"/>
                  <a:pt x="164" y="768"/>
                </a:cubicBezTo>
                <a:cubicBezTo>
                  <a:pt x="188" y="784"/>
                  <a:pt x="192" y="792"/>
                  <a:pt x="224" y="800"/>
                </a:cubicBezTo>
                <a:cubicBezTo>
                  <a:pt x="292" y="788"/>
                  <a:pt x="252" y="844"/>
                  <a:pt x="284" y="872"/>
                </a:cubicBezTo>
                <a:cubicBezTo>
                  <a:pt x="304" y="888"/>
                  <a:pt x="320" y="908"/>
                  <a:pt x="344" y="912"/>
                </a:cubicBezTo>
                <a:cubicBezTo>
                  <a:pt x="356" y="920"/>
                  <a:pt x="368" y="912"/>
                  <a:pt x="380" y="920"/>
                </a:cubicBezTo>
                <a:cubicBezTo>
                  <a:pt x="384" y="936"/>
                  <a:pt x="388" y="944"/>
                  <a:pt x="404" y="948"/>
                </a:cubicBezTo>
                <a:cubicBezTo>
                  <a:pt x="412" y="976"/>
                  <a:pt x="452" y="980"/>
                  <a:pt x="476" y="984"/>
                </a:cubicBezTo>
                <a:cubicBezTo>
                  <a:pt x="508" y="1000"/>
                  <a:pt x="508" y="996"/>
                  <a:pt x="548" y="992"/>
                </a:cubicBezTo>
                <a:cubicBezTo>
                  <a:pt x="536" y="996"/>
                  <a:pt x="432" y="1012"/>
                  <a:pt x="412" y="1032"/>
                </a:cubicBezTo>
                <a:cubicBezTo>
                  <a:pt x="420" y="1064"/>
                  <a:pt x="412" y="1076"/>
                  <a:pt x="428" y="1104"/>
                </a:cubicBezTo>
                <a:cubicBezTo>
                  <a:pt x="432" y="1128"/>
                  <a:pt x="432" y="1144"/>
                  <a:pt x="452" y="1156"/>
                </a:cubicBezTo>
                <a:cubicBezTo>
                  <a:pt x="460" y="1172"/>
                  <a:pt x="484" y="1200"/>
                  <a:pt x="500" y="1204"/>
                </a:cubicBezTo>
                <a:cubicBezTo>
                  <a:pt x="516" y="1236"/>
                  <a:pt x="536" y="1240"/>
                  <a:pt x="560" y="1260"/>
                </a:cubicBezTo>
                <a:cubicBezTo>
                  <a:pt x="568" y="1267"/>
                  <a:pt x="584" y="1283"/>
                  <a:pt x="584" y="1283"/>
                </a:cubicBezTo>
                <a:cubicBezTo>
                  <a:pt x="588" y="1299"/>
                  <a:pt x="600" y="1295"/>
                  <a:pt x="608" y="1315"/>
                </a:cubicBezTo>
                <a:cubicBezTo>
                  <a:pt x="612" y="1371"/>
                  <a:pt x="600" y="1399"/>
                  <a:pt x="584" y="1447"/>
                </a:cubicBezTo>
                <a:cubicBezTo>
                  <a:pt x="588" y="1475"/>
                  <a:pt x="588" y="1511"/>
                  <a:pt x="620" y="1523"/>
                </a:cubicBezTo>
                <a:cubicBezTo>
                  <a:pt x="624" y="1539"/>
                  <a:pt x="632" y="1547"/>
                  <a:pt x="644" y="1559"/>
                </a:cubicBezTo>
                <a:cubicBezTo>
                  <a:pt x="652" y="1587"/>
                  <a:pt x="656" y="1611"/>
                  <a:pt x="660" y="1643"/>
                </a:cubicBezTo>
                <a:cubicBezTo>
                  <a:pt x="660" y="1655"/>
                  <a:pt x="668" y="1691"/>
                  <a:pt x="668" y="1679"/>
                </a:cubicBezTo>
                <a:cubicBezTo>
                  <a:pt x="668" y="1627"/>
                  <a:pt x="652" y="1627"/>
                  <a:pt x="620" y="1607"/>
                </a:cubicBezTo>
                <a:cubicBezTo>
                  <a:pt x="604" y="1583"/>
                  <a:pt x="604" y="1559"/>
                  <a:pt x="588" y="1535"/>
                </a:cubicBezTo>
                <a:cubicBezTo>
                  <a:pt x="556" y="1547"/>
                  <a:pt x="560" y="1575"/>
                  <a:pt x="536" y="1591"/>
                </a:cubicBezTo>
                <a:cubicBezTo>
                  <a:pt x="528" y="1611"/>
                  <a:pt x="512" y="1627"/>
                  <a:pt x="504" y="1651"/>
                </a:cubicBezTo>
                <a:cubicBezTo>
                  <a:pt x="500" y="1659"/>
                  <a:pt x="496" y="1711"/>
                  <a:pt x="504" y="1703"/>
                </a:cubicBezTo>
                <a:cubicBezTo>
                  <a:pt x="500" y="1727"/>
                  <a:pt x="492" y="1767"/>
                  <a:pt x="484" y="1807"/>
                </a:cubicBezTo>
                <a:cubicBezTo>
                  <a:pt x="464" y="1839"/>
                  <a:pt x="460" y="1883"/>
                  <a:pt x="444" y="1919"/>
                </a:cubicBezTo>
                <a:cubicBezTo>
                  <a:pt x="440" y="1947"/>
                  <a:pt x="440" y="2047"/>
                  <a:pt x="412" y="2059"/>
                </a:cubicBezTo>
                <a:cubicBezTo>
                  <a:pt x="396" y="2067"/>
                  <a:pt x="396" y="2076"/>
                  <a:pt x="384" y="2088"/>
                </a:cubicBezTo>
                <a:cubicBezTo>
                  <a:pt x="380" y="2097"/>
                  <a:pt x="383" y="2088"/>
                  <a:pt x="381" y="2100"/>
                </a:cubicBezTo>
                <a:cubicBezTo>
                  <a:pt x="389" y="2112"/>
                  <a:pt x="386" y="2127"/>
                  <a:pt x="389" y="2168"/>
                </a:cubicBezTo>
                <a:cubicBezTo>
                  <a:pt x="401" y="2192"/>
                  <a:pt x="438" y="2226"/>
                  <a:pt x="456" y="2252"/>
                </a:cubicBezTo>
                <a:cubicBezTo>
                  <a:pt x="510" y="2255"/>
                  <a:pt x="488" y="2247"/>
                  <a:pt x="528" y="2251"/>
                </a:cubicBezTo>
                <a:cubicBezTo>
                  <a:pt x="564" y="2291"/>
                  <a:pt x="611" y="2325"/>
                  <a:pt x="659" y="2349"/>
                </a:cubicBezTo>
                <a:cubicBezTo>
                  <a:pt x="693" y="2363"/>
                  <a:pt x="696" y="2355"/>
                  <a:pt x="720" y="2363"/>
                </a:cubicBezTo>
                <a:cubicBezTo>
                  <a:pt x="736" y="2367"/>
                  <a:pt x="768" y="2383"/>
                  <a:pt x="788" y="2383"/>
                </a:cubicBezTo>
                <a:cubicBezTo>
                  <a:pt x="808" y="2383"/>
                  <a:pt x="822" y="2382"/>
                  <a:pt x="836" y="2375"/>
                </a:cubicBezTo>
                <a:cubicBezTo>
                  <a:pt x="854" y="2354"/>
                  <a:pt x="851" y="2369"/>
                  <a:pt x="869" y="2343"/>
                </a:cubicBezTo>
                <a:cubicBezTo>
                  <a:pt x="901" y="2351"/>
                  <a:pt x="956" y="2391"/>
                  <a:pt x="988" y="2407"/>
                </a:cubicBezTo>
                <a:cubicBezTo>
                  <a:pt x="1004" y="2415"/>
                  <a:pt x="1067" y="2437"/>
                  <a:pt x="1083" y="2441"/>
                </a:cubicBezTo>
                <a:cubicBezTo>
                  <a:pt x="1095" y="2481"/>
                  <a:pt x="1097" y="2481"/>
                  <a:pt x="1101" y="2499"/>
                </a:cubicBezTo>
                <a:cubicBezTo>
                  <a:pt x="1133" y="2501"/>
                  <a:pt x="1172" y="2504"/>
                  <a:pt x="1196" y="2502"/>
                </a:cubicBezTo>
                <a:cubicBezTo>
                  <a:pt x="1224" y="2502"/>
                  <a:pt x="1247" y="2496"/>
                  <a:pt x="1274" y="2496"/>
                </a:cubicBezTo>
                <a:cubicBezTo>
                  <a:pt x="1294" y="2496"/>
                  <a:pt x="1346" y="2493"/>
                  <a:pt x="1346" y="2493"/>
                </a:cubicBezTo>
                <a:cubicBezTo>
                  <a:pt x="1362" y="2425"/>
                  <a:pt x="1335" y="2523"/>
                  <a:pt x="1347" y="2335"/>
                </a:cubicBezTo>
                <a:cubicBezTo>
                  <a:pt x="1351" y="2271"/>
                  <a:pt x="1459" y="2259"/>
                  <a:pt x="1507" y="2251"/>
                </a:cubicBezTo>
                <a:cubicBezTo>
                  <a:pt x="1575" y="2255"/>
                  <a:pt x="1611" y="2223"/>
                  <a:pt x="1679" y="2239"/>
                </a:cubicBezTo>
                <a:cubicBezTo>
                  <a:pt x="1699" y="2251"/>
                  <a:pt x="1755" y="2279"/>
                  <a:pt x="1779" y="2283"/>
                </a:cubicBezTo>
                <a:cubicBezTo>
                  <a:pt x="1851" y="2311"/>
                  <a:pt x="1919" y="2339"/>
                  <a:pt x="1999" y="2351"/>
                </a:cubicBezTo>
                <a:cubicBezTo>
                  <a:pt x="2039" y="2351"/>
                  <a:pt x="2079" y="2355"/>
                  <a:pt x="2115" y="2347"/>
                </a:cubicBezTo>
                <a:cubicBezTo>
                  <a:pt x="2119" y="2347"/>
                  <a:pt x="2139" y="2303"/>
                  <a:pt x="2155" y="2299"/>
                </a:cubicBezTo>
                <a:cubicBezTo>
                  <a:pt x="2171" y="2283"/>
                  <a:pt x="2171" y="2271"/>
                  <a:pt x="2191" y="2259"/>
                </a:cubicBezTo>
                <a:cubicBezTo>
                  <a:pt x="2207" y="2247"/>
                  <a:pt x="2219" y="2215"/>
                  <a:pt x="2239" y="2203"/>
                </a:cubicBezTo>
                <a:cubicBezTo>
                  <a:pt x="2259" y="2191"/>
                  <a:pt x="2295" y="2195"/>
                  <a:pt x="2311" y="2183"/>
                </a:cubicBezTo>
                <a:cubicBezTo>
                  <a:pt x="2318" y="2150"/>
                  <a:pt x="2333" y="2154"/>
                  <a:pt x="2347" y="2135"/>
                </a:cubicBezTo>
                <a:cubicBezTo>
                  <a:pt x="2357" y="2088"/>
                  <a:pt x="2354" y="2100"/>
                  <a:pt x="2345" y="2078"/>
                </a:cubicBezTo>
                <a:cubicBezTo>
                  <a:pt x="2304" y="2069"/>
                  <a:pt x="2295" y="2072"/>
                  <a:pt x="2243" y="2071"/>
                </a:cubicBezTo>
                <a:cubicBezTo>
                  <a:pt x="2231" y="2067"/>
                  <a:pt x="2198" y="2064"/>
                  <a:pt x="2183" y="1979"/>
                </a:cubicBezTo>
                <a:cubicBezTo>
                  <a:pt x="2187" y="1956"/>
                  <a:pt x="2201" y="1937"/>
                  <a:pt x="2220" y="1892"/>
                </a:cubicBezTo>
                <a:cubicBezTo>
                  <a:pt x="2219" y="1854"/>
                  <a:pt x="2223" y="1859"/>
                  <a:pt x="2167" y="1855"/>
                </a:cubicBezTo>
                <a:cubicBezTo>
                  <a:pt x="2127" y="1859"/>
                  <a:pt x="2142" y="1817"/>
                  <a:pt x="2121" y="1823"/>
                </a:cubicBezTo>
                <a:cubicBezTo>
                  <a:pt x="2117" y="1815"/>
                  <a:pt x="2116" y="1798"/>
                  <a:pt x="2124" y="1790"/>
                </a:cubicBezTo>
                <a:cubicBezTo>
                  <a:pt x="2186" y="1788"/>
                  <a:pt x="2222" y="1743"/>
                  <a:pt x="2243" y="1733"/>
                </a:cubicBezTo>
                <a:cubicBezTo>
                  <a:pt x="2229" y="1704"/>
                  <a:pt x="2225" y="1695"/>
                  <a:pt x="2213" y="1659"/>
                </a:cubicBezTo>
                <a:cubicBezTo>
                  <a:pt x="2209" y="1647"/>
                  <a:pt x="2203" y="1619"/>
                  <a:pt x="2203" y="1619"/>
                </a:cubicBezTo>
                <a:cubicBezTo>
                  <a:pt x="2201" y="1590"/>
                  <a:pt x="2210" y="1589"/>
                  <a:pt x="2211" y="1581"/>
                </a:cubicBezTo>
                <a:cubicBezTo>
                  <a:pt x="2212" y="1573"/>
                  <a:pt x="2205" y="1571"/>
                  <a:pt x="2207" y="1568"/>
                </a:cubicBezTo>
                <a:cubicBezTo>
                  <a:pt x="2209" y="1565"/>
                  <a:pt x="2225" y="1564"/>
                  <a:pt x="2226" y="1560"/>
                </a:cubicBezTo>
                <a:cubicBezTo>
                  <a:pt x="2227" y="1556"/>
                  <a:pt x="2220" y="1555"/>
                  <a:pt x="2215" y="1543"/>
                </a:cubicBezTo>
                <a:cubicBezTo>
                  <a:pt x="2211" y="1519"/>
                  <a:pt x="2207" y="1507"/>
                  <a:pt x="2195" y="1487"/>
                </a:cubicBezTo>
                <a:cubicBezTo>
                  <a:pt x="2191" y="1455"/>
                  <a:pt x="2195" y="1431"/>
                  <a:pt x="2159" y="1423"/>
                </a:cubicBezTo>
                <a:cubicBezTo>
                  <a:pt x="2127" y="1423"/>
                  <a:pt x="2107" y="1435"/>
                  <a:pt x="2075" y="1439"/>
                </a:cubicBezTo>
                <a:cubicBezTo>
                  <a:pt x="2055" y="1443"/>
                  <a:pt x="2043" y="1483"/>
                  <a:pt x="2023" y="1495"/>
                </a:cubicBezTo>
                <a:cubicBezTo>
                  <a:pt x="2027" y="1467"/>
                  <a:pt x="2043" y="1423"/>
                  <a:pt x="2059" y="1399"/>
                </a:cubicBezTo>
                <a:cubicBezTo>
                  <a:pt x="2071" y="1379"/>
                  <a:pt x="2051" y="1367"/>
                  <a:pt x="2071" y="1339"/>
                </a:cubicBezTo>
                <a:cubicBezTo>
                  <a:pt x="2083" y="1323"/>
                  <a:pt x="2107" y="1311"/>
                  <a:pt x="2123" y="1295"/>
                </a:cubicBezTo>
                <a:cubicBezTo>
                  <a:pt x="2139" y="1279"/>
                  <a:pt x="2155" y="1256"/>
                  <a:pt x="2171" y="1232"/>
                </a:cubicBezTo>
                <a:cubicBezTo>
                  <a:pt x="2187" y="1208"/>
                  <a:pt x="2207" y="1180"/>
                  <a:pt x="2219" y="1156"/>
                </a:cubicBezTo>
                <a:cubicBezTo>
                  <a:pt x="2231" y="1132"/>
                  <a:pt x="2231" y="1096"/>
                  <a:pt x="2251" y="1084"/>
                </a:cubicBezTo>
                <a:cubicBezTo>
                  <a:pt x="2303" y="1088"/>
                  <a:pt x="2311" y="1096"/>
                  <a:pt x="2347" y="1092"/>
                </a:cubicBezTo>
                <a:cubicBezTo>
                  <a:pt x="2358" y="1082"/>
                  <a:pt x="2357" y="1088"/>
                  <a:pt x="2363" y="1082"/>
                </a:cubicBezTo>
                <a:cubicBezTo>
                  <a:pt x="2358" y="1073"/>
                  <a:pt x="2343" y="1034"/>
                  <a:pt x="2351" y="993"/>
                </a:cubicBezTo>
                <a:cubicBezTo>
                  <a:pt x="2355" y="941"/>
                  <a:pt x="2390" y="899"/>
                  <a:pt x="2414" y="833"/>
                </a:cubicBezTo>
                <a:cubicBezTo>
                  <a:pt x="2422" y="805"/>
                  <a:pt x="2394" y="771"/>
                  <a:pt x="2418" y="758"/>
                </a:cubicBezTo>
                <a:cubicBezTo>
                  <a:pt x="2469" y="747"/>
                  <a:pt x="2472" y="734"/>
                  <a:pt x="2493" y="705"/>
                </a:cubicBezTo>
                <a:cubicBezTo>
                  <a:pt x="2501" y="673"/>
                  <a:pt x="2489" y="680"/>
                  <a:pt x="2431" y="656"/>
                </a:cubicBezTo>
                <a:cubicBezTo>
                  <a:pt x="2387" y="626"/>
                  <a:pt x="2346" y="599"/>
                  <a:pt x="2307" y="608"/>
                </a:cubicBezTo>
                <a:cubicBezTo>
                  <a:pt x="2275" y="600"/>
                  <a:pt x="2275" y="604"/>
                  <a:pt x="2239" y="600"/>
                </a:cubicBezTo>
                <a:cubicBezTo>
                  <a:pt x="2219" y="580"/>
                  <a:pt x="2208" y="567"/>
                  <a:pt x="2183" y="552"/>
                </a:cubicBezTo>
                <a:cubicBezTo>
                  <a:pt x="2160" y="509"/>
                  <a:pt x="2162" y="504"/>
                  <a:pt x="2123" y="512"/>
                </a:cubicBezTo>
                <a:cubicBezTo>
                  <a:pt x="2109" y="521"/>
                  <a:pt x="2082" y="528"/>
                  <a:pt x="2061" y="513"/>
                </a:cubicBezTo>
                <a:cubicBezTo>
                  <a:pt x="2037" y="513"/>
                  <a:pt x="2033" y="492"/>
                  <a:pt x="2010" y="510"/>
                </a:cubicBezTo>
                <a:cubicBezTo>
                  <a:pt x="1964" y="497"/>
                  <a:pt x="1970" y="459"/>
                  <a:pt x="1947" y="452"/>
                </a:cubicBezTo>
                <a:cubicBezTo>
                  <a:pt x="1932" y="425"/>
                  <a:pt x="1903" y="414"/>
                  <a:pt x="1875" y="408"/>
                </a:cubicBezTo>
                <a:cubicBezTo>
                  <a:pt x="1877" y="360"/>
                  <a:pt x="1878" y="360"/>
                  <a:pt x="1860" y="345"/>
                </a:cubicBezTo>
                <a:cubicBezTo>
                  <a:pt x="1875" y="315"/>
                  <a:pt x="1869" y="296"/>
                  <a:pt x="1862" y="299"/>
                </a:cubicBezTo>
                <a:cubicBezTo>
                  <a:pt x="1836" y="302"/>
                  <a:pt x="1839" y="344"/>
                  <a:pt x="1823" y="360"/>
                </a:cubicBezTo>
                <a:cubicBezTo>
                  <a:pt x="1748" y="371"/>
                  <a:pt x="1761" y="356"/>
                  <a:pt x="1747" y="308"/>
                </a:cubicBezTo>
                <a:cubicBezTo>
                  <a:pt x="1723" y="204"/>
                  <a:pt x="1715" y="252"/>
                  <a:pt x="1665" y="234"/>
                </a:cubicBezTo>
                <a:cubicBezTo>
                  <a:pt x="1645" y="202"/>
                  <a:pt x="1665" y="179"/>
                  <a:pt x="1596" y="173"/>
                </a:cubicBezTo>
                <a:cubicBezTo>
                  <a:pt x="1589" y="159"/>
                  <a:pt x="1591" y="136"/>
                  <a:pt x="1575" y="116"/>
                </a:cubicBezTo>
                <a:cubicBezTo>
                  <a:pt x="1567" y="96"/>
                  <a:pt x="1557" y="95"/>
                  <a:pt x="1519" y="100"/>
                </a:cubicBezTo>
                <a:cubicBezTo>
                  <a:pt x="1484" y="96"/>
                  <a:pt x="1484" y="40"/>
                  <a:pt x="14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ysClr val="window" lastClr="FFFFFF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972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ヒラギノ角ゴ Pro W3"/>
              <a:cs typeface="Arial" charset="0"/>
            </a:endParaRPr>
          </a:p>
        </p:txBody>
      </p:sp>
      <p:sp>
        <p:nvSpPr>
          <p:cNvPr id="32" name="Arc 31"/>
          <p:cNvSpPr/>
          <p:nvPr/>
        </p:nvSpPr>
        <p:spPr>
          <a:xfrm rot="16200000" flipH="1">
            <a:off x="2282333" y="2391062"/>
            <a:ext cx="1472070" cy="1727199"/>
          </a:xfrm>
          <a:prstGeom prst="arc">
            <a:avLst/>
          </a:prstGeom>
          <a:ln w="38100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77578" y="3223393"/>
            <a:ext cx="881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NS2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Heavy"/>
              <a:ea typeface="+mn-ea"/>
              <a:cs typeface="+mn-cs"/>
            </a:endParaRPr>
          </a:p>
        </p:txBody>
      </p:sp>
      <p:sp>
        <p:nvSpPr>
          <p:cNvPr id="34" name="Triangle isocèle 33"/>
          <p:cNvSpPr/>
          <p:nvPr/>
        </p:nvSpPr>
        <p:spPr>
          <a:xfrm rot="4986800">
            <a:off x="1623881" y="3650480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Triangle isocèle 34"/>
          <p:cNvSpPr/>
          <p:nvPr/>
        </p:nvSpPr>
        <p:spPr>
          <a:xfrm rot="21194561">
            <a:off x="2571163" y="4636232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6" name="Triangle isocèle 35"/>
          <p:cNvSpPr/>
          <p:nvPr/>
        </p:nvSpPr>
        <p:spPr>
          <a:xfrm rot="10800000">
            <a:off x="2610511" y="3500392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Triangle isocèle 36"/>
          <p:cNvSpPr/>
          <p:nvPr/>
        </p:nvSpPr>
        <p:spPr>
          <a:xfrm rot="6396201">
            <a:off x="3137330" y="3751788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8" name="Triangle isocèle 37"/>
          <p:cNvSpPr/>
          <p:nvPr/>
        </p:nvSpPr>
        <p:spPr>
          <a:xfrm rot="12181836">
            <a:off x="1726433" y="4725975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9" name="Triangle isocèle 38"/>
          <p:cNvSpPr/>
          <p:nvPr/>
        </p:nvSpPr>
        <p:spPr>
          <a:xfrm>
            <a:off x="2269025" y="4047894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0" name="Triangle isocèle 39"/>
          <p:cNvSpPr/>
          <p:nvPr/>
        </p:nvSpPr>
        <p:spPr>
          <a:xfrm rot="10800000">
            <a:off x="2415120" y="2971393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396938" y="3499481"/>
            <a:ext cx="1492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exits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Oltingue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1,5€/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89067" y="2941738"/>
            <a:ext cx="209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injections in the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storage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facilities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the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North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-East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0,5€/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851434" y="4562177"/>
            <a:ext cx="188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 Fos for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5 €/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65382" y="4306832"/>
            <a:ext cx="116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 propose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Pirineos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40827" y="3180372"/>
            <a:ext cx="1613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Montoir for 4,5€/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485025" y="4130143"/>
            <a:ext cx="224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injections in the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storage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facilites for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0,5€/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935764" y="2410535"/>
            <a:ext cx="3751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Tendering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process for 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locational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spread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on each side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(upstream and downstream) of the</a:t>
            </a:r>
            <a:r>
              <a:rPr lang="en-US" sz="1400" dirty="0" smtClean="0">
                <a:solidFill>
                  <a:prstClr val="black"/>
                </a:solidFill>
              </a:rPr>
              <a:t> Nord-</a:t>
            </a:r>
            <a:r>
              <a:rPr lang="en-US" sz="1400" dirty="0" err="1" smtClean="0">
                <a:solidFill>
                  <a:prstClr val="black"/>
                </a:solidFill>
              </a:rPr>
              <a:t>Sud</a:t>
            </a:r>
            <a:r>
              <a:rPr lang="en-US" sz="1400" dirty="0" smtClean="0">
                <a:solidFill>
                  <a:prstClr val="black"/>
                </a:solidFill>
              </a:rPr>
              <a:t> 2 limit.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Bids from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5 shippers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(A, B, C, D, E, F and G).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Shippers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B and E are selected for 70% of the required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volume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A and G for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the remaining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30%. They have to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modify their nominations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at the specified points.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2110" y="2285932"/>
            <a:ext cx="7954690" cy="29076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lIns="72000" tIns="180000" rIns="72000" bIns="72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053092" y="2160122"/>
            <a:ext cx="126530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9188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29188"/>
              </a:solidFill>
              <a:effectLst/>
              <a:uLnTx/>
              <a:uFillTx/>
              <a:latin typeface="Franklin Gothic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5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73024"/>
            <a:ext cx="8229600" cy="5292280"/>
          </a:xfrm>
        </p:spPr>
        <p:txBody>
          <a:bodyPr/>
          <a:lstStyle/>
          <a:p>
            <a:r>
              <a:rPr lang="en-GB" sz="1800" dirty="0"/>
              <a:t>This mechanism helps ensure that limits are not exceeded, either by restricting entries upstream of the limit, or exits downstream of it.</a:t>
            </a:r>
            <a:endParaRPr lang="fr-FR" sz="1800" dirty="0"/>
          </a:p>
          <a:p>
            <a:r>
              <a:rPr lang="en-GB" sz="1800" dirty="0"/>
              <a:t>This mechanism would only be applied if necessary </a:t>
            </a:r>
            <a:r>
              <a:rPr lang="en-GB" sz="1800" b="1" dirty="0"/>
              <a:t>as a last </a:t>
            </a:r>
            <a:r>
              <a:rPr lang="en-GB" sz="1800" b="1" dirty="0" smtClean="0"/>
              <a:t>resort</a:t>
            </a:r>
            <a:r>
              <a:rPr lang="en-GB" sz="1800" dirty="0" smtClean="0"/>
              <a:t>. </a:t>
            </a:r>
            <a:r>
              <a:rPr lang="en-GB" sz="1800" dirty="0"/>
              <a:t>The TSOs would introduce an overall mutualised pro rata nomination restriction of subscribed capacities on entry points upstream of the limit, or on exit points </a:t>
            </a:r>
            <a:r>
              <a:rPr lang="en-GB" sz="1800" dirty="0" smtClean="0"/>
              <a:t>downstream. </a:t>
            </a:r>
            <a:r>
              <a:rPr lang="en-GB" sz="1800" dirty="0"/>
              <a:t>The shippers would therefore be free to use their capacities, within their own limits, and at each point in their overall limit at all the points.</a:t>
            </a:r>
            <a:endParaRPr lang="fr-FR" sz="1800" dirty="0"/>
          </a:p>
          <a:p>
            <a:r>
              <a:rPr lang="en-GB" sz="1800" dirty="0"/>
              <a:t>This mechanism would be used during the day, once the failure of other mechanisms to remove the congestion had been noted</a:t>
            </a:r>
            <a:r>
              <a:rPr lang="en-GB" sz="1800" dirty="0" smtClean="0"/>
              <a:t>.</a:t>
            </a:r>
            <a:endParaRPr lang="fr-FR" sz="1800" dirty="0"/>
          </a:p>
          <a:p>
            <a:r>
              <a:rPr lang="en-GB" sz="1800" dirty="0"/>
              <a:t>The TSOs presented volumes (in </a:t>
            </a:r>
            <a:r>
              <a:rPr lang="en-GB" sz="1800" dirty="0" err="1"/>
              <a:t>GWh</a:t>
            </a:r>
            <a:r>
              <a:rPr lang="en-GB" sz="1800" dirty="0"/>
              <a:t>/day) to be interrupted when addressing congestion events. </a:t>
            </a:r>
            <a:r>
              <a:rPr lang="en-GB" sz="1800" dirty="0" smtClean="0"/>
              <a:t>The </a:t>
            </a:r>
            <a:r>
              <a:rPr lang="en-GB" sz="1800" dirty="0"/>
              <a:t>aim of the TSOs is to limit the volume of capacities interrupted to remove congestion. 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/>
              <a:t>In the event of the </a:t>
            </a:r>
            <a:r>
              <a:rPr lang="en-GB" sz="2800" b="1" dirty="0" smtClean="0"/>
              <a:t>failure of the regular mechanisms: </a:t>
            </a:r>
            <a:r>
              <a:rPr lang="en-GB" sz="2400" b="1" dirty="0"/>
              <a:t>Mutualised </a:t>
            </a:r>
            <a:r>
              <a:rPr lang="en-GB" sz="2400" b="1" dirty="0" smtClean="0"/>
              <a:t>restriction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65259"/>
              </p:ext>
            </p:extLst>
          </p:nvPr>
        </p:nvGraphicFramePr>
        <p:xfrm>
          <a:off x="1068288" y="4725144"/>
          <a:ext cx="6096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378736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143459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18213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733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French </a:t>
                      </a:r>
                      <a:r>
                        <a:rPr lang="fr-FR" sz="1400" dirty="0" err="1" smtClean="0"/>
                        <a:t>consumption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0" dirty="0" err="1" smtClean="0"/>
                        <a:t>Below</a:t>
                      </a:r>
                      <a:r>
                        <a:rPr lang="fr-FR" sz="1400" baseline="0" dirty="0" smtClean="0"/>
                        <a:t> 1750 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Between</a:t>
                      </a:r>
                      <a:r>
                        <a:rPr lang="fr-FR" sz="1400" dirty="0" smtClean="0"/>
                        <a:t> 1750 </a:t>
                      </a:r>
                      <a:r>
                        <a:rPr lang="fr-FR" sz="1400" dirty="0" err="1" smtClean="0"/>
                        <a:t>GWh</a:t>
                      </a:r>
                      <a:r>
                        <a:rPr lang="fr-FR" sz="1400" dirty="0" smtClean="0"/>
                        <a:t>/d and 2800 </a:t>
                      </a:r>
                      <a:r>
                        <a:rPr lang="fr-FR" sz="1400" dirty="0" err="1" smtClean="0"/>
                        <a:t>GWh</a:t>
                      </a:r>
                      <a:r>
                        <a:rPr lang="fr-FR" sz="140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Above</a:t>
                      </a:r>
                      <a:r>
                        <a:rPr lang="fr-FR" sz="1400" baseline="0" dirty="0" smtClean="0"/>
                        <a:t> 2800 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1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NS1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4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NS2 and NS3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Downstream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9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NS4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Downstream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37218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ELE-PPT-V4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bbdd2620-fee0-4c81-b00f-4f096a667fcc">20180411 French single market zone.pptx</AcerDocumentName>
    <ACER_Abstract xmlns="985daa2e-53d8-4475-82b8-9c7d25324e34" xsi:nil="true"/>
    <_dlc_DocId xmlns="985daa2e-53d8-4475-82b8-9c7d25324e34">ACER-2018-78381</_dlc_DocId>
    <_dlc_DocIdUrl xmlns="985daa2e-53d8-4475-82b8-9c7d25324e34">
      <Url>https://extranet.acer.europa.eu/Events/46th-IG-Meeting/_layouts/15/DocIdRedir.aspx?ID=ACER-2018-78381</Url>
      <Description>ACER-2018-78381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7" ma:contentTypeDescription="Create a new document." ma:contentTypeScope="" ma:versionID="b295c0a30c98fdb12bbc2784a6e8e82c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6D9F82BC-38ED-49F0-9614-3284963B1088}"/>
</file>

<file path=customXml/itemProps2.xml><?xml version="1.0" encoding="utf-8"?>
<ds:datastoreItem xmlns:ds="http://schemas.openxmlformats.org/officeDocument/2006/customXml" ds:itemID="{94EE9AED-9994-4EF2-B78D-58439B8A11E5}"/>
</file>

<file path=customXml/itemProps3.xml><?xml version="1.0" encoding="utf-8"?>
<ds:datastoreItem xmlns:ds="http://schemas.openxmlformats.org/officeDocument/2006/customXml" ds:itemID="{4B9A4084-06CD-43B5-A697-379B67A00AFF}"/>
</file>

<file path=customXml/itemProps4.xml><?xml version="1.0" encoding="utf-8"?>
<ds:datastoreItem xmlns:ds="http://schemas.openxmlformats.org/officeDocument/2006/customXml" ds:itemID="{0F98D31C-2386-43EF-BA40-D53F9EFD1DA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</TotalTime>
  <Words>515</Words>
  <Application>Microsoft Office PowerPoint</Application>
  <PresentationFormat>Affichage à l'écran (4:3)</PresentationFormat>
  <Paragraphs>59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Cambria</vt:lpstr>
      <vt:lpstr>Courier New</vt:lpstr>
      <vt:lpstr>Franklin Gothic Book</vt:lpstr>
      <vt:lpstr>Franklin Gothic Heavy</vt:lpstr>
      <vt:lpstr>Times New Roman</vt:lpstr>
      <vt:lpstr>ヒラギノ角ゴ Pro W3</vt:lpstr>
      <vt:lpstr>MODELE-PPT-V3</vt:lpstr>
      <vt:lpstr>MODELE-PPT-V4</vt:lpstr>
      <vt:lpstr>Présentation PowerPoint</vt:lpstr>
      <vt:lpstr>Remaining internal constraints after the merger</vt:lpstr>
      <vt:lpstr>Invernal CONGESTION REMOVAL MECHANISMS</vt:lpstr>
      <vt:lpstr>Locational spread: practical example</vt:lpstr>
      <vt:lpstr>In the event of the failure of the regular mechanisms: Mutualised restriction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Léveillé François</dc:creator>
  <cp:lastModifiedBy>Léveillé François</cp:lastModifiedBy>
  <cp:revision>9</cp:revision>
  <dcterms:created xsi:type="dcterms:W3CDTF">2018-04-11T07:05:51Z</dcterms:created>
  <dcterms:modified xsi:type="dcterms:W3CDTF">2018-04-11T08:48:52Z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9ffc3aee-62a8-4475-9390-499985aecc11</vt:lpwstr>
  </property>
</Properties>
</file>